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954" y="-114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2498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21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74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8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490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973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60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31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173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1472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5317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80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83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94917" y="35496"/>
            <a:ext cx="474645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㈜중소기업유통센터의 </a:t>
            </a:r>
            <a:r>
              <a:rPr lang="en-US" altLang="ko-KR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2, 3</a:t>
            </a:r>
            <a:r>
              <a:rPr lang="ko-KR" altLang="en-US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차 협력기업을 위한 </a:t>
            </a:r>
            <a:endParaRPr lang="en-US" altLang="ko-KR" b="1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            </a:t>
            </a:r>
            <a:r>
              <a:rPr lang="ko-KR" altLang="en-US" sz="1600" b="1" dirty="0" err="1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동반성장론</a:t>
            </a:r>
            <a:r>
              <a:rPr lang="ko-KR" altLang="en-US" sz="1600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 등록 및 약정 안내        </a:t>
            </a:r>
            <a:endParaRPr lang="ko-KR" altLang="en-US" sz="1600" b="1" dirty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2856" y="125963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2060848" y="971600"/>
            <a:ext cx="468052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귀사의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신한은행과의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거래에 정말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감사드립니다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㈜중소기업유통센터의 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1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차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(2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차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)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협력기업으로부터 수취한 채권에 대한 대출실행 및 만기입금을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위한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동반성장론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거래에 대해 아래와 같이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안내드리오니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업무에 참고하시기 바랍니다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. </a:t>
            </a:r>
            <a:endParaRPr lang="ko-KR" altLang="en-US" sz="900" b="1" dirty="0">
              <a:solidFill>
                <a:srgbClr val="00206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60648" y="4067944"/>
            <a:ext cx="6408712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※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신한은행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기업인터넷뱅킹을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가입하신 고객님은 영업점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방문없이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기업인터넷뱅킹에서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협력기업 등록 및 대출약정이</a:t>
            </a:r>
            <a:r>
              <a:rPr lang="en-US" altLang="ko-KR" sz="900" b="1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가능하며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대출약정시에는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영업점 안내에 따라 </a:t>
            </a:r>
            <a:r>
              <a:rPr lang="ko-KR" altLang="en-US" sz="900" b="1" u="sng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매출액</a:t>
            </a:r>
            <a:r>
              <a:rPr lang="en-US" altLang="ko-KR" sz="900" b="1" u="sng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u="sng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증빙서류를 제출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하여 주시면 됩니다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sz="900" b="1" dirty="0">
              <a:solidFill>
                <a:srgbClr val="00206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graphicFrame>
        <p:nvGraphicFramePr>
          <p:cNvPr id="129" name="표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113661"/>
              </p:ext>
            </p:extLst>
          </p:nvPr>
        </p:nvGraphicFramePr>
        <p:xfrm>
          <a:off x="253" y="4572000"/>
          <a:ext cx="6858000" cy="4261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/>
              </a:tblGrid>
              <a:tr h="30654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aseline="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■ </a:t>
                      </a:r>
                      <a:r>
                        <a:rPr lang="ko-KR" altLang="en-US" sz="900" dirty="0" err="1" smtClean="0">
                          <a:latin typeface="나눔고딕" pitchFamily="50" charset="-127"/>
                          <a:ea typeface="나눔고딕" pitchFamily="50" charset="-127"/>
                        </a:rPr>
                        <a:t>동반성장론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dirty="0" err="1" smtClean="0">
                          <a:latin typeface="나눔고딕" pitchFamily="50" charset="-127"/>
                          <a:ea typeface="나눔고딕" pitchFamily="50" charset="-127"/>
                        </a:rPr>
                        <a:t>도입시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en-US" altLang="ko-KR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2,</a:t>
                      </a:r>
                      <a:r>
                        <a:rPr lang="en-US" altLang="ko-KR" sz="900" baseline="0" dirty="0" smtClean="0">
                          <a:latin typeface="나눔고딕" pitchFamily="50" charset="-127"/>
                          <a:ea typeface="나눔고딕" pitchFamily="50" charset="-127"/>
                        </a:rPr>
                        <a:t> 3</a:t>
                      </a:r>
                      <a:r>
                        <a:rPr lang="ko-KR" altLang="en-US" sz="900" baseline="0" dirty="0" smtClean="0">
                          <a:latin typeface="나눔고딕" pitchFamily="50" charset="-127"/>
                          <a:ea typeface="나눔고딕" pitchFamily="50" charset="-127"/>
                        </a:rPr>
                        <a:t>차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 협력기업에 유리한 점</a:t>
                      </a:r>
                      <a:endParaRPr lang="ko-KR" altLang="en-US" sz="900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475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① 제휴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구매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기업의 신용도를 바탕으로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대출약정시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낮은 대출금리의 적용이 가능하며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,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할인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을 통해 현금흐름 개선이 가능합니다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</a:t>
                      </a:r>
                      <a:r>
                        <a:rPr lang="ko-KR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②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기업인터넷뱅킹을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통한 거래로 업무처리가 편리하며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판매대금 결제 및 회수에 대한 위험이 없습니다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③ 2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 협력기업의 경우 수취한 채권을 하위 협력기업에게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재발행할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수 있어 자금결제의 수단으로 활용가능하며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,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이를 수취한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3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 </a:t>
                      </a:r>
                      <a:endParaRPr lang="en-US" altLang="ko-KR" sz="900" b="1" baseline="0" dirty="0" smtClean="0">
                        <a:solidFill>
                          <a:srgbClr val="002060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   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협력기업들이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제휴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구매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기업의 낮은 금리를 통해 대출을 실행할 수 있습니다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</a:t>
                      </a:r>
                    </a:p>
                  </a:txBody>
                  <a:tcPr anchor="ctr"/>
                </a:tc>
              </a:tr>
              <a:tr h="28952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■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en-US" altLang="ko-KR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2,</a:t>
                      </a:r>
                      <a:r>
                        <a:rPr lang="en-US" altLang="ko-KR" sz="900" b="1" kern="1200" baseline="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3</a:t>
                      </a:r>
                      <a:r>
                        <a:rPr lang="ko-KR" altLang="en-US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차 협력기업의 업무처리 </a:t>
                      </a:r>
                      <a:r>
                        <a:rPr lang="en-US" altLang="ko-KR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 </a:t>
                      </a:r>
                      <a:r>
                        <a:rPr lang="ko-KR" altLang="en-US" sz="900" b="1" kern="1200" dirty="0" err="1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동반성장론</a:t>
                      </a:r>
                      <a:r>
                        <a:rPr lang="ko-KR" altLang="en-US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약정 </a:t>
                      </a:r>
                      <a:r>
                        <a:rPr lang="en-US" altLang="ko-KR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/ MP</a:t>
                      </a:r>
                      <a:r>
                        <a:rPr lang="ko-KR" altLang="en-US" sz="900" b="1" kern="1200" dirty="0" err="1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싸이트</a:t>
                      </a:r>
                      <a:r>
                        <a:rPr lang="ko-KR" altLang="en-US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회원가입</a:t>
                      </a:r>
                      <a:r>
                        <a:rPr lang="en-US" altLang="ko-KR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)</a:t>
                      </a:r>
                      <a:endParaRPr lang="ko-KR" altLang="en-US" sz="900" b="1" kern="1200" dirty="0">
                        <a:solidFill>
                          <a:schemeClr val="lt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376806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①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신한은행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인근 영업점을 방문하여 결제계좌 개설과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기업인터넷뱅킹을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신청합니다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②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기업인터넷뱅킹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상에서 </a:t>
                      </a:r>
                      <a:r>
                        <a:rPr lang="ko-KR" altLang="en-US" sz="900" b="1" u="sng" dirty="0" err="1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동반성장론</a:t>
                      </a:r>
                      <a:r>
                        <a:rPr lang="ko-KR" altLang="en-US" sz="900" b="1" u="sng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판매기업 등록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을 합니다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전산처리 문의 ☎ 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1544-8008)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③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할인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실행을 통해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선입금을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받거나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하위 협력기업으로 채권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재발행을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하기 위해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협력기업은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기업뱅킹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또는 영업점 창구에서</a:t>
                      </a:r>
                      <a:endParaRPr lang="en-US" altLang="ko-KR" sz="900" b="1" baseline="0" dirty="0" smtClean="0">
                        <a:solidFill>
                          <a:srgbClr val="002060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  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u="sng" baseline="0" dirty="0" err="1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동반성장론</a:t>
                      </a:r>
                      <a:r>
                        <a:rPr lang="ko-KR" altLang="en-US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대출약정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을 신청합니다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④  1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(2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협력기업으로부터 받은 채권을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(3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협력기업에게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재발행을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하기 위해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en-US" altLang="ko-KR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MP</a:t>
                      </a:r>
                      <a:r>
                        <a:rPr lang="ko-KR" altLang="en-US" sz="900" b="1" u="sng" baseline="0" dirty="0" err="1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싸이트</a:t>
                      </a:r>
                      <a:r>
                        <a:rPr lang="en-US" altLang="ko-KR" sz="900" b="1" u="sng" baseline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(shinhan.kefci.com</a:t>
                      </a:r>
                      <a:r>
                        <a:rPr lang="en-US" altLang="ko-KR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 </a:t>
                      </a:r>
                      <a:r>
                        <a:rPr lang="ko-KR" altLang="en-US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회원가입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을 </a:t>
                      </a:r>
                      <a:endParaRPr lang="en-US" altLang="ko-KR" sz="900" b="1" baseline="0" dirty="0" smtClean="0">
                        <a:solidFill>
                          <a:srgbClr val="002060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    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함께 진행합니다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(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※ 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1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차→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 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/ 2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차→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3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 </a:t>
                      </a:r>
                      <a:r>
                        <a:rPr lang="ko-KR" altLang="en-US" sz="900" b="1" u="none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채권재발행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거래는 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MP</a:t>
                      </a:r>
                      <a:r>
                        <a:rPr lang="ko-KR" altLang="en-US" sz="900" b="1" u="none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싸이트에서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, 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대출실행은 </a:t>
                      </a:r>
                      <a:r>
                        <a:rPr lang="ko-KR" altLang="en-US" sz="900" b="1" u="none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기업인터넷뱅킹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또는 창구에서 진행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endParaRPr lang="en-US" altLang="ko-KR" sz="900" b="1" baseline="0" dirty="0" smtClean="0">
                        <a:solidFill>
                          <a:srgbClr val="002060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⑤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영업점의 대출심사 및 채권양도통지 절차가 완료되면 대출 및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채권재발행을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실행할 수 있습니다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(</a:t>
                      </a:r>
                      <a:r>
                        <a:rPr lang="en-US" altLang="ko-KR" sz="900" b="1" u="sng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2~3</a:t>
                      </a:r>
                      <a:r>
                        <a:rPr lang="ko-KR" altLang="en-US" sz="900" b="1" u="sng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영업일 소요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 </a:t>
                      </a:r>
                    </a:p>
                  </a:txBody>
                  <a:tcPr anchor="ctr"/>
                </a:tc>
              </a:tr>
              <a:tr h="27192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■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유의사항</a:t>
                      </a:r>
                      <a:endParaRPr lang="ko-KR" altLang="en-US" sz="900" b="1" kern="1200" dirty="0">
                        <a:solidFill>
                          <a:schemeClr val="lt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46816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① 협력기업의 대출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할인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실행은 채권수취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익영업일부터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가능힙니다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② 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채권의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수취시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채권결제수수료가 발생합니다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협력기업 등록 영업점과 협의 가능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③ 2,3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 협력기업의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동반성장론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채권에 대한 대출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할인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실행시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MP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수수료가 발생합니다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    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대출일수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35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일 이내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: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대출취급금액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*(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대출일수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/365)*1%, 35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일 초과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: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대출취급금액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* 0.1%)</a:t>
                      </a:r>
                      <a:endParaRPr lang="en-US" altLang="ko-KR" sz="900" b="1" dirty="0" smtClean="0">
                        <a:solidFill>
                          <a:srgbClr val="002060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31" name="Picture 245" descr="심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23" y="8861236"/>
            <a:ext cx="252121" cy="2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2638761" y="8831282"/>
            <a:ext cx="4219239" cy="300082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     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신한은행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목동중앙금융센터 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지점 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☎ 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02-2062-2766)  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담당자 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과장 류정현</a:t>
            </a:r>
            <a:endParaRPr lang="ko-KR" altLang="en-US" sz="900" b="1" dirty="0">
              <a:solidFill>
                <a:srgbClr val="00206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133" name="Picture 2" descr="20140727_2317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925366"/>
            <a:ext cx="3996444" cy="19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모서리가 둥근 직사각형 2"/>
          <p:cNvSpPr/>
          <p:nvPr/>
        </p:nvSpPr>
        <p:spPr>
          <a:xfrm>
            <a:off x="4509120" y="1925366"/>
            <a:ext cx="2232248" cy="2062950"/>
          </a:xfrm>
          <a:prstGeom prst="roundRect">
            <a:avLst>
              <a:gd name="adj" fmla="val 72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rgbClr val="FF0000"/>
                </a:solidFill>
              </a:rPr>
              <a:t>[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동반전자방식외담대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영역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800" dirty="0" smtClean="0">
                <a:solidFill>
                  <a:srgbClr val="002060"/>
                </a:solidFill>
              </a:rPr>
              <a:t>: 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제휴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(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구매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)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기업과 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1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차 협력기업간 거래</a:t>
            </a:r>
            <a:r>
              <a:rPr lang="ko-KR" altLang="en-US" sz="800" dirty="0" smtClean="0">
                <a:solidFill>
                  <a:srgbClr val="002060"/>
                </a:solidFill>
              </a:rPr>
              <a:t>로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 smtClean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물품납품에 따른 결제금액을 동반전자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 smtClean="0">
                <a:solidFill>
                  <a:srgbClr val="002060"/>
                </a:solidFill>
              </a:rPr>
              <a:t> </a:t>
            </a:r>
            <a:r>
              <a:rPr lang="ko-KR" altLang="en-US" sz="800" dirty="0" err="1" smtClean="0">
                <a:solidFill>
                  <a:srgbClr val="002060"/>
                </a:solidFill>
              </a:rPr>
              <a:t>외담대채권으로</a:t>
            </a:r>
            <a:r>
              <a:rPr lang="ko-KR" altLang="en-US" sz="800" dirty="0" smtClean="0">
                <a:solidFill>
                  <a:srgbClr val="002060"/>
                </a:solidFill>
              </a:rPr>
              <a:t> 수령하며</a:t>
            </a:r>
            <a:r>
              <a:rPr lang="en-US" altLang="ko-KR" sz="800" dirty="0" smtClean="0">
                <a:solidFill>
                  <a:srgbClr val="002060"/>
                </a:solidFill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</a:rPr>
              <a:t>만기결제일에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채권금액을 </a:t>
            </a:r>
            <a:r>
              <a:rPr lang="ko-KR" altLang="en-US" sz="800" dirty="0" err="1" smtClean="0">
                <a:solidFill>
                  <a:srgbClr val="002060"/>
                </a:solidFill>
              </a:rPr>
              <a:t>입금받거나</a:t>
            </a:r>
            <a:r>
              <a:rPr lang="ko-KR" altLang="en-US" sz="800" dirty="0" smtClean="0">
                <a:solidFill>
                  <a:srgbClr val="002060"/>
                </a:solidFill>
              </a:rPr>
              <a:t> 대출실행을 통해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자금을 만기 이전에 사용할 수 있는 영역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</a:rPr>
              <a:t>(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기존 </a:t>
            </a:r>
            <a:r>
              <a:rPr lang="ko-KR" altLang="en-US" sz="800" b="1" dirty="0" err="1" smtClean="0">
                <a:solidFill>
                  <a:srgbClr val="002060"/>
                </a:solidFill>
              </a:rPr>
              <a:t>전자방식외담대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 구조와 유사함</a:t>
            </a:r>
            <a:r>
              <a:rPr lang="en-US" altLang="ko-KR" sz="800" dirty="0" smtClean="0">
                <a:solidFill>
                  <a:srgbClr val="002060"/>
                </a:solidFill>
              </a:rPr>
              <a:t>)</a:t>
            </a:r>
            <a:endParaRPr lang="en-US" altLang="ko-KR" sz="800" dirty="0">
              <a:solidFill>
                <a:srgbClr val="002060"/>
              </a:solidFill>
            </a:endParaRPr>
          </a:p>
          <a:p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>
                <a:solidFill>
                  <a:srgbClr val="3333FF"/>
                </a:solidFill>
              </a:rPr>
              <a:t>[</a:t>
            </a:r>
            <a:r>
              <a:rPr lang="ko-KR" altLang="en-US" sz="800" b="1" dirty="0" err="1" smtClean="0">
                <a:solidFill>
                  <a:srgbClr val="3333FF"/>
                </a:solidFill>
              </a:rPr>
              <a:t>동반성장론</a:t>
            </a:r>
            <a:r>
              <a:rPr lang="ko-KR" altLang="en-US" sz="800" b="1" dirty="0" smtClean="0">
                <a:solidFill>
                  <a:srgbClr val="3333FF"/>
                </a:solidFill>
              </a:rPr>
              <a:t> </a:t>
            </a:r>
            <a:r>
              <a:rPr lang="ko-KR" altLang="en-US" sz="800" b="1" dirty="0">
                <a:solidFill>
                  <a:srgbClr val="3333FF"/>
                </a:solidFill>
              </a:rPr>
              <a:t>영역</a:t>
            </a:r>
            <a:r>
              <a:rPr lang="en-US" altLang="ko-KR" sz="800" b="1" dirty="0">
                <a:solidFill>
                  <a:srgbClr val="3333FF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800" dirty="0">
                <a:solidFill>
                  <a:srgbClr val="002060"/>
                </a:solidFill>
              </a:rPr>
              <a:t>: 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1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차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(2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차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)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 협력업체가 하위 업체로 채권을</a:t>
            </a:r>
            <a:endParaRPr lang="en-US" altLang="ko-KR" sz="800" b="1" dirty="0" smtClean="0">
              <a:solidFill>
                <a:srgbClr val="002060"/>
              </a:solidFill>
            </a:endParaRPr>
          </a:p>
          <a:p>
            <a:r>
              <a:rPr lang="ko-KR" altLang="en-US" sz="800" b="1" dirty="0" smtClean="0">
                <a:solidFill>
                  <a:srgbClr val="002060"/>
                </a:solidFill>
              </a:rPr>
              <a:t> </a:t>
            </a:r>
            <a:r>
              <a:rPr lang="ko-KR" altLang="en-US" sz="800" b="1" dirty="0" err="1" smtClean="0">
                <a:solidFill>
                  <a:srgbClr val="002060"/>
                </a:solidFill>
              </a:rPr>
              <a:t>재발행</a:t>
            </a:r>
            <a:r>
              <a:rPr lang="ko-KR" altLang="en-US" sz="800" dirty="0" err="1" smtClean="0">
                <a:solidFill>
                  <a:srgbClr val="002060"/>
                </a:solidFill>
              </a:rPr>
              <a:t>하고</a:t>
            </a:r>
            <a:r>
              <a:rPr lang="en-US" altLang="ko-KR" sz="800" dirty="0" smtClean="0">
                <a:solidFill>
                  <a:srgbClr val="002060"/>
                </a:solidFill>
              </a:rPr>
              <a:t>, 2</a:t>
            </a:r>
            <a:r>
              <a:rPr lang="ko-KR" altLang="en-US" sz="800" dirty="0" smtClean="0">
                <a:solidFill>
                  <a:srgbClr val="002060"/>
                </a:solidFill>
              </a:rPr>
              <a:t>차</a:t>
            </a:r>
            <a:r>
              <a:rPr lang="en-US" altLang="ko-KR" sz="800" dirty="0" smtClean="0">
                <a:solidFill>
                  <a:srgbClr val="002060"/>
                </a:solidFill>
              </a:rPr>
              <a:t>(3</a:t>
            </a:r>
            <a:r>
              <a:rPr lang="ko-KR" altLang="en-US" sz="800" dirty="0" smtClean="0">
                <a:solidFill>
                  <a:srgbClr val="002060"/>
                </a:solidFill>
              </a:rPr>
              <a:t>차</a:t>
            </a:r>
            <a:r>
              <a:rPr lang="en-US" altLang="ko-KR" sz="800" dirty="0" smtClean="0">
                <a:solidFill>
                  <a:srgbClr val="002060"/>
                </a:solidFill>
              </a:rPr>
              <a:t>)</a:t>
            </a:r>
            <a:r>
              <a:rPr lang="ko-KR" altLang="en-US" sz="800" dirty="0" smtClean="0">
                <a:solidFill>
                  <a:srgbClr val="002060"/>
                </a:solidFill>
              </a:rPr>
              <a:t>협력업체가 상위업체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로부터</a:t>
            </a:r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채권을 수취하고 대출실행을 할 수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ko-KR" altLang="en-US" sz="800" dirty="0" smtClean="0">
                <a:solidFill>
                  <a:srgbClr val="002060"/>
                </a:solidFill>
              </a:rPr>
              <a:t> 있는 </a:t>
            </a:r>
            <a:r>
              <a:rPr lang="en-US" altLang="ko-KR" sz="800" dirty="0" smtClean="0">
                <a:solidFill>
                  <a:srgbClr val="002060"/>
                </a:solidFill>
              </a:rPr>
              <a:t>1,2,3</a:t>
            </a:r>
            <a:r>
              <a:rPr lang="ko-KR" altLang="en-US" sz="800" dirty="0" smtClean="0">
                <a:solidFill>
                  <a:srgbClr val="002060"/>
                </a:solidFill>
              </a:rPr>
              <a:t>차 협력업체간 거래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en-US" altLang="ko-KR" sz="800" b="1" u="sng" dirty="0" smtClean="0">
                <a:solidFill>
                  <a:srgbClr val="002060"/>
                </a:solidFill>
              </a:rPr>
              <a:t>MP</a:t>
            </a:r>
            <a:r>
              <a:rPr lang="ko-KR" altLang="en-US" sz="800" b="1" u="sng" dirty="0" err="1" smtClean="0">
                <a:solidFill>
                  <a:srgbClr val="002060"/>
                </a:solidFill>
              </a:rPr>
              <a:t>싸이트</a:t>
            </a:r>
            <a:r>
              <a:rPr lang="en-US" altLang="ko-KR" sz="800" b="1" u="sng" dirty="0" smtClean="0">
                <a:solidFill>
                  <a:srgbClr val="002060"/>
                </a:solidFill>
              </a:rPr>
              <a:t>(shinhan.kefci.com) </a:t>
            </a:r>
            <a:r>
              <a:rPr lang="ko-KR" altLang="en-US" sz="800" b="1" u="sng" dirty="0" smtClean="0">
                <a:solidFill>
                  <a:srgbClr val="002060"/>
                </a:solidFill>
              </a:rPr>
              <a:t>가입필수</a:t>
            </a:r>
            <a:endParaRPr lang="en-US" altLang="ko-KR" sz="800" b="1" u="sng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1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1DCF577DE2EFE24CB1B3CC091E8A20C8" ma:contentTypeVersion="0" ma:contentTypeDescription="새 문서를 만듭니다." ma:contentTypeScope="" ma:versionID="3838d6d46f669640f5b7005d5b54b91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F9F0DD-58E2-4607-9B0A-B76CDF3999F3}"/>
</file>

<file path=customXml/itemProps2.xml><?xml version="1.0" encoding="utf-8"?>
<ds:datastoreItem xmlns:ds="http://schemas.openxmlformats.org/officeDocument/2006/customXml" ds:itemID="{4696396B-1037-421A-AB1C-6867FAE89D7F}"/>
</file>

<file path=customXml/itemProps3.xml><?xml version="1.0" encoding="utf-8"?>
<ds:datastoreItem xmlns:ds="http://schemas.openxmlformats.org/officeDocument/2006/customXml" ds:itemID="{CA10735A-7DA3-4E8F-B4EE-6FC0519D9030}"/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471</Words>
  <Application>Microsoft Office PowerPoint</Application>
  <PresentationFormat>화면 슬라이드 쇼(4:3)</PresentationFormat>
  <Paragraphs>39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나눔고딕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shinhan</dc:creator>
  <cp:lastModifiedBy>류정현(11100737)</cp:lastModifiedBy>
  <cp:revision>36</cp:revision>
  <cp:lastPrinted>2015-09-09T10:18:17Z</cp:lastPrinted>
  <dcterms:created xsi:type="dcterms:W3CDTF">2015-02-09T01:20:46Z</dcterms:created>
  <dcterms:modified xsi:type="dcterms:W3CDTF">2021-09-30T05:26:08Z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0x0101001DCF577DE2EFE24CB1B3CC091E8A20C8</vt:lpwstr>
  </property>
</Properties>
</file>